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DDF11-F366-4CE5-A201-1102226E598D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EA36E-7C9B-4C4A-93EA-F1E0447E0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MS PGothic" panose="020B0600070205080204" pitchFamily="34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6E65042-E6FC-4DBE-80FA-CD95FC46D02F}" type="slidenum">
              <a:rPr lang="en-US" altLang="en-US" sz="1200" smtClean="0">
                <a:latin typeface="Calibri" panose="020F0502020204030204" pitchFamily="34" charset="0"/>
              </a:rPr>
              <a:pPr/>
              <a:t>11</a:t>
            </a:fld>
            <a:endParaRPr lang="en-US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47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63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5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8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8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4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7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9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0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FF8E7-2DDB-430A-A470-F43293D1E40C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25FD4-4C97-4439-A745-CD9AB0CDC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0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"/>
          <p:cNvSpPr txBox="1">
            <a:spLocks/>
          </p:cNvSpPr>
          <p:nvPr/>
        </p:nvSpPr>
        <p:spPr bwMode="auto">
          <a:xfrm>
            <a:off x="-116003" y="1994786"/>
            <a:ext cx="11825782" cy="14507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Lecture </a:t>
            </a: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2: </a:t>
            </a:r>
            <a:endParaRPr lang="en-US" alt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  <a:p>
            <a:pPr algn="ctr" eaLnBrk="1" hangingPunct="1">
              <a:defRPr/>
            </a:pPr>
            <a:endParaRPr lang="en-US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</a:endParaRPr>
          </a:p>
          <a:p>
            <a:pPr algn="ctr" eaLnBrk="1" hangingPunct="1">
              <a:defRPr/>
            </a:pPr>
            <a:r>
              <a:rPr lang="en-US" alt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Community </a:t>
            </a: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ecology becomes relevant: Biodiversity and its change in the Anthropocene  </a:t>
            </a:r>
          </a:p>
        </p:txBody>
      </p:sp>
      <p:sp>
        <p:nvSpPr>
          <p:cNvPr id="17415" name="TextBox 1"/>
          <p:cNvSpPr txBox="1">
            <a:spLocks noChangeArrowheads="1"/>
          </p:cNvSpPr>
          <p:nvPr/>
        </p:nvSpPr>
        <p:spPr bwMode="auto">
          <a:xfrm>
            <a:off x="9341960" y="6369088"/>
            <a:ext cx="2482539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jonathan.chase@idiv.de</a:t>
            </a:r>
          </a:p>
        </p:txBody>
      </p:sp>
      <p:pic>
        <p:nvPicPr>
          <p:cNvPr id="17416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9"/>
          <a:stretch>
            <a:fillRect/>
          </a:stretch>
        </p:blipFill>
        <p:spPr bwMode="auto">
          <a:xfrm>
            <a:off x="8715922" y="6359083"/>
            <a:ext cx="515981" cy="37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Download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6" y="90"/>
            <a:ext cx="4985427" cy="137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58" y="90"/>
            <a:ext cx="4305077" cy="153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0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441" t="20937" r="26274" b="52483"/>
          <a:stretch/>
        </p:blipFill>
        <p:spPr>
          <a:xfrm>
            <a:off x="277906" y="-1"/>
            <a:ext cx="5024615" cy="1555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217" y="1283774"/>
            <a:ext cx="7494108" cy="53789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522761">
            <a:off x="4956487" y="3768512"/>
            <a:ext cx="2651285" cy="16046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?????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?????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5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"/>
          <p:cNvSpPr txBox="1">
            <a:spLocks noChangeArrowheads="1"/>
          </p:cNvSpPr>
          <p:nvPr/>
        </p:nvSpPr>
        <p:spPr bwMode="auto">
          <a:xfrm>
            <a:off x="1693731" y="100142"/>
            <a:ext cx="6375976" cy="53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881" b="1" dirty="0" smtClean="0">
                <a:solidFill>
                  <a:srgbClr val="00B050"/>
                </a:solidFill>
              </a:rPr>
              <a:t>We </a:t>
            </a:r>
            <a:r>
              <a:rPr lang="en-US" altLang="en-US" sz="2881" b="1" dirty="0">
                <a:solidFill>
                  <a:srgbClr val="00B050"/>
                </a:solidFill>
              </a:rPr>
              <a:t>know</a:t>
            </a:r>
            <a:r>
              <a:rPr lang="en-US" altLang="en-US" sz="2521" b="1" dirty="0">
                <a:solidFill>
                  <a:srgbClr val="00B050"/>
                </a:solidFill>
              </a:rPr>
              <a:t> </a:t>
            </a:r>
            <a:r>
              <a:rPr lang="en-US" altLang="en-US" sz="2881" b="1" dirty="0">
                <a:solidFill>
                  <a:srgbClr val="00B050"/>
                </a:solidFill>
              </a:rPr>
              <a:t>that biodiversity is declining….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0011" y="869109"/>
            <a:ext cx="202962" cy="411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pic>
        <p:nvPicPr>
          <p:cNvPr id="33796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3" y="804791"/>
            <a:ext cx="5334179" cy="416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14"/>
          <p:cNvSpPr txBox="1">
            <a:spLocks noChangeArrowheads="1"/>
          </p:cNvSpPr>
          <p:nvPr/>
        </p:nvSpPr>
        <p:spPr bwMode="auto">
          <a:xfrm>
            <a:off x="484536" y="5114155"/>
            <a:ext cx="2123658" cy="28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1" b="1" i="1"/>
              <a:t>Ceballos et al. 2015. Sci. Adv.</a:t>
            </a:r>
          </a:p>
        </p:txBody>
      </p:sp>
      <p:sp>
        <p:nvSpPr>
          <p:cNvPr id="33798" name="TextBox 1"/>
          <p:cNvSpPr txBox="1">
            <a:spLocks noChangeArrowheads="1"/>
          </p:cNvSpPr>
          <p:nvPr/>
        </p:nvSpPr>
        <p:spPr bwMode="auto">
          <a:xfrm>
            <a:off x="1357844" y="1086364"/>
            <a:ext cx="930063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1" b="1"/>
              <a:t>Global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810654" y="1436545"/>
            <a:ext cx="4757094" cy="5308352"/>
            <a:chOff x="5854153" y="2986434"/>
            <a:chExt cx="3988711" cy="4527744"/>
          </a:xfrm>
        </p:grpSpPr>
        <p:grpSp>
          <p:nvGrpSpPr>
            <p:cNvPr id="33800" name="Group 7"/>
            <p:cNvGrpSpPr>
              <a:grpSpLocks/>
            </p:cNvGrpSpPr>
            <p:nvPr/>
          </p:nvGrpSpPr>
          <p:grpSpPr bwMode="auto">
            <a:xfrm>
              <a:off x="5854153" y="3305844"/>
              <a:ext cx="3988711" cy="4208334"/>
              <a:chOff x="5681508" y="1059993"/>
              <a:chExt cx="3603168" cy="3953948"/>
            </a:xfrm>
          </p:grpSpPr>
          <p:grpSp>
            <p:nvGrpSpPr>
              <p:cNvPr id="33802" name="Group 5"/>
              <p:cNvGrpSpPr>
                <a:grpSpLocks/>
              </p:cNvGrpSpPr>
              <p:nvPr/>
            </p:nvGrpSpPr>
            <p:grpSpPr bwMode="auto">
              <a:xfrm>
                <a:off x="5681508" y="1193800"/>
                <a:ext cx="3603168" cy="3820141"/>
                <a:chOff x="647700" y="1140941"/>
                <a:chExt cx="3544888" cy="5259795"/>
              </a:xfrm>
            </p:grpSpPr>
            <p:grpSp>
              <p:nvGrpSpPr>
                <p:cNvPr id="33804" name="Group 4"/>
                <p:cNvGrpSpPr>
                  <a:grpSpLocks/>
                </p:cNvGrpSpPr>
                <p:nvPr/>
              </p:nvGrpSpPr>
              <p:grpSpPr bwMode="auto">
                <a:xfrm>
                  <a:off x="647700" y="1140941"/>
                  <a:ext cx="3544888" cy="5044782"/>
                  <a:chOff x="647700" y="1140941"/>
                  <a:chExt cx="3544888" cy="5044782"/>
                </a:xfrm>
              </p:grpSpPr>
              <p:pic>
                <p:nvPicPr>
                  <p:cNvPr id="33806" name="Picture 1"/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-1559"/>
                  <a:stretch>
                    <a:fillRect/>
                  </a:stretch>
                </p:blipFill>
                <p:spPr bwMode="auto">
                  <a:xfrm>
                    <a:off x="647700" y="1140941"/>
                    <a:ext cx="3544888" cy="49434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3807" name="Picture 5"/>
                  <p:cNvPicPr>
                    <a:picLocks noChangeAspect="1"/>
                  </p:cNvPicPr>
                  <p:nvPr/>
                </p:nvPicPr>
                <p:blipFill>
                  <a:blip r:embed="rId5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63"/>
                  <a:stretch>
                    <a:fillRect/>
                  </a:stretch>
                </p:blipFill>
                <p:spPr bwMode="auto">
                  <a:xfrm>
                    <a:off x="647700" y="1456560"/>
                    <a:ext cx="270336" cy="47291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3380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1603381" y="6054203"/>
                  <a:ext cx="2452598" cy="346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defTabSz="2857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defTabSz="2857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defTabSz="2857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defTabSz="28575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US" altLang="en-US" sz="1261" b="1" i="1"/>
                    <a:t>Murphy and Romanuk 2013,  Ecol. </a:t>
                  </a:r>
                  <a:r>
                    <a:rPr lang="en-US" altLang="en-US" sz="1441" b="1" i="1"/>
                    <a:t>Evol</a:t>
                  </a:r>
                  <a:r>
                    <a:rPr lang="en-US" altLang="en-US" sz="1261" b="1" i="1"/>
                    <a:t>.</a:t>
                  </a:r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6441494" y="1059993"/>
                <a:ext cx="261990" cy="3631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621"/>
              </a:p>
            </p:txBody>
          </p:sp>
        </p:grpSp>
        <p:sp>
          <p:nvSpPr>
            <p:cNvPr id="33801" name="TextBox 16"/>
            <p:cNvSpPr txBox="1">
              <a:spLocks noChangeArrowheads="1"/>
            </p:cNvSpPr>
            <p:nvPr/>
          </p:nvSpPr>
          <p:spPr bwMode="auto">
            <a:xfrm>
              <a:off x="5941208" y="2986434"/>
              <a:ext cx="644083" cy="36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161" b="1"/>
                <a:t>Local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38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ss-extinction-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93713"/>
            <a:ext cx="7620000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8778875" y="2359025"/>
            <a:ext cx="838200" cy="7620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116738" name="Picture 2" descr="http://www.freewebs.com/elenafodder/tre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7" y="120650"/>
            <a:ext cx="42862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Picture 4" descr="http://losangelesmover.org/images/la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346869"/>
            <a:ext cx="484505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6" descr="http://www.sciencephoto.com/image/180709/large/E7701845-Circular_fields-SP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21" y="3571875"/>
            <a:ext cx="4846637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724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2732088" y="233364"/>
            <a:ext cx="77898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panose="020B0604020202020204" pitchFamily="34" charset="0"/>
              </a:rPr>
              <a:t>How do humans alter biodiversity?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-180566" y="479451"/>
            <a:ext cx="6490879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-Direct effects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-harvesting, removing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/>
            </a:r>
            <a:br>
              <a:rPr lang="en-US" altLang="en-US" sz="2400" b="1" dirty="0">
                <a:latin typeface="Arial" panose="020B0604020202020204" pitchFamily="34" charset="0"/>
              </a:rPr>
            </a:br>
            <a:r>
              <a:rPr lang="en-US" altLang="en-US" sz="2400" b="1" dirty="0">
                <a:latin typeface="Arial" panose="020B0604020202020204" pitchFamily="34" charset="0"/>
              </a:rPr>
              <a:t>	-Global change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-productivity, disturbance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habitat loss/fragmentation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-Altered interspecific interactions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-Introduction of exotic species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loss of predators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38" y="762001"/>
            <a:ext cx="2679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957389"/>
            <a:ext cx="2925762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1100138"/>
            <a:ext cx="301148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9" y="3100388"/>
            <a:ext cx="3005137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538" y="4694239"/>
            <a:ext cx="28067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2341564"/>
            <a:ext cx="310356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5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59"/>
          <a:stretch/>
        </p:blipFill>
        <p:spPr bwMode="auto">
          <a:xfrm>
            <a:off x="415637" y="447952"/>
            <a:ext cx="6165085" cy="2025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" y="4259118"/>
            <a:ext cx="7065610" cy="22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5" name="Group 7"/>
          <p:cNvGrpSpPr>
            <a:grpSpLocks/>
          </p:cNvGrpSpPr>
          <p:nvPr/>
        </p:nvGrpSpPr>
        <p:grpSpPr bwMode="auto">
          <a:xfrm>
            <a:off x="6503716" y="2006146"/>
            <a:ext cx="5178590" cy="2877980"/>
            <a:chOff x="4175349" y="-66460"/>
            <a:chExt cx="3364030" cy="1480825"/>
          </a:xfrm>
        </p:grpSpPr>
        <p:pic>
          <p:nvPicPr>
            <p:cNvPr id="15366" name="Picture 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467" b="45569"/>
            <a:stretch/>
          </p:blipFill>
          <p:spPr bwMode="auto">
            <a:xfrm>
              <a:off x="4175349" y="-66460"/>
              <a:ext cx="3364030" cy="1254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7" name="Picture 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8170" y="1187826"/>
              <a:ext cx="2419400" cy="226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860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8799" b="50094"/>
          <a:stretch/>
        </p:blipFill>
        <p:spPr>
          <a:xfrm>
            <a:off x="7761654" y="948827"/>
            <a:ext cx="3706446" cy="2657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50215" y="6400800"/>
            <a:ext cx="173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Reich et al. 2001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85" y="1453540"/>
            <a:ext cx="4762500" cy="3981450"/>
          </a:xfrm>
          <a:prstGeom prst="rect">
            <a:avLst/>
          </a:prstGeom>
        </p:spPr>
      </p:pic>
      <p:sp>
        <p:nvSpPr>
          <p:cNvPr id="7" name="AutoShape 2" descr="Image result for cedar creek biodiversity experim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823" b="50094"/>
          <a:stretch/>
        </p:blipFill>
        <p:spPr>
          <a:xfrm>
            <a:off x="7834923" y="3444265"/>
            <a:ext cx="3559908" cy="26572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52674" y="7937"/>
            <a:ext cx="7857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Biodiversity and Ecosystem Functioning (BEF)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67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898" y="668030"/>
            <a:ext cx="3487884" cy="360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07" y="3432194"/>
            <a:ext cx="4063520" cy="3204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7626" y="69228"/>
            <a:ext cx="7894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Biodiversity may also be good for your health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70" y="1077120"/>
            <a:ext cx="7682172" cy="5761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87" y="785849"/>
            <a:ext cx="5654960" cy="5292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564" y="3830069"/>
            <a:ext cx="6699452" cy="29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27903 -0.14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200"/>
            <a:ext cx="12072318" cy="5063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24" y="2585164"/>
            <a:ext cx="10802358" cy="4246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151" y="2842922"/>
            <a:ext cx="5990016" cy="2546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188" y="130049"/>
            <a:ext cx="10313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Biodiversity may also be good for your health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…..and wealth</a:t>
            </a: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7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6736 L 0.00573 -0.3592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441" y="222914"/>
            <a:ext cx="6025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Biodiversity and Pandemics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62" y="1460726"/>
            <a:ext cx="2677029" cy="3781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902" t="35800" r="36617" b="30265"/>
          <a:stretch/>
        </p:blipFill>
        <p:spPr>
          <a:xfrm>
            <a:off x="3729116" y="1261027"/>
            <a:ext cx="7951695" cy="34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600200"/>
            <a:ext cx="901065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31086" y="6113417"/>
            <a:ext cx="264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Keesing et al. 2010 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8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Widescreen</PresentationFormat>
  <Paragraphs>36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ＭＳ Ｐゴシック</vt:lpstr>
      <vt:lpstr>ＭＳ Ｐゴシック</vt:lpstr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Chase, Jonathan</cp:lastModifiedBy>
  <cp:revision>10</cp:revision>
  <dcterms:created xsi:type="dcterms:W3CDTF">2022-11-24T06:00:08Z</dcterms:created>
  <dcterms:modified xsi:type="dcterms:W3CDTF">2022-11-24T06:15:47Z</dcterms:modified>
</cp:coreProperties>
</file>